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0" r:id="rId4"/>
    <p:sldId id="275" r:id="rId6"/>
    <p:sldId id="261" r:id="rId7"/>
    <p:sldId id="262" r:id="rId8"/>
    <p:sldId id="267" r:id="rId9"/>
    <p:sldId id="264" r:id="rId10"/>
    <p:sldId id="266" r:id="rId11"/>
    <p:sldId id="287" r:id="rId12"/>
    <p:sldId id="288" r:id="rId13"/>
    <p:sldId id="295" r:id="rId14"/>
    <p:sldId id="296" r:id="rId15"/>
    <p:sldId id="291" r:id="rId16"/>
    <p:sldId id="274" r:id="rId17"/>
    <p:sldId id="293" r:id="rId18"/>
    <p:sldId id="294" r:id="rId19"/>
    <p:sldId id="265" r:id="rId20"/>
    <p:sldId id="26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2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特定类型的关系仅出现在特定实体对类型之间</a:t>
            </a:r>
            <a:endParaRPr lang="zh-CN" altLang="en-US"/>
          </a:p>
          <a:p>
            <a:r>
              <a:rPr lang="zh-CN" altLang="en-US"/>
              <a:t>疾病和症状，只有一种关系类型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1695D-6CA4-4486-B6DA-7B20CBBF79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45751-DEFD-4D84-B40F-E663DBE02D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60202020A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huggingface.co/datasets/ktgiahieu/maccrobat2018_202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hyperlink" Target="https://meshb.nlm.nih.gov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菌群知识库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4000" smtClean="0">
                <a:sym typeface="+mn-ea"/>
              </a:rPr>
              <a:t>知识提取</a:t>
            </a:r>
            <a:r>
              <a:rPr lang="zh-CN" sz="4000" smtClean="0">
                <a:sym typeface="+mn-ea"/>
              </a:rPr>
              <a:t>：</a:t>
            </a:r>
            <a:r>
              <a:rPr sz="4000" smtClean="0">
                <a:sym typeface="+mn-ea"/>
              </a:rPr>
              <a:t>实体</a:t>
            </a:r>
            <a:r>
              <a:rPr sz="4000" smtClean="0">
                <a:sym typeface="+mn-ea"/>
              </a:rPr>
              <a:t>提取</a:t>
            </a:r>
            <a:r>
              <a:rPr lang="zh-CN" sz="4000" smtClean="0">
                <a:sym typeface="+mn-ea"/>
              </a:rPr>
              <a:t>、关系</a:t>
            </a:r>
            <a:r>
              <a:rPr sz="4000" smtClean="0">
                <a:sym typeface="+mn-ea"/>
              </a:rPr>
              <a:t>提取</a:t>
            </a:r>
            <a:endParaRPr lang="en-US" altLang="zh-CN" sz="4000" smtClean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685" y="3968750"/>
            <a:ext cx="8591550" cy="1981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6835"/>
            <a:ext cx="8218805" cy="26828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59830" y="6470015"/>
            <a:ext cx="58832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A comprehensive review on knowledge graphs for complex diseases</a:t>
            </a:r>
            <a:endParaRPr lang="zh-CN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mtClean="0">
                <a:sym typeface="+mn-ea"/>
              </a:rPr>
              <a:t>知识提取</a:t>
            </a:r>
            <a:r>
              <a:rPr lang="zh-CN" smtClean="0">
                <a:sym typeface="+mn-ea"/>
              </a:rPr>
              <a:t>：</a:t>
            </a:r>
            <a:r>
              <a:rPr smtClean="0">
                <a:sym typeface="+mn-ea"/>
              </a:rPr>
              <a:t>实体提取</a:t>
            </a:r>
            <a:endParaRPr lang="zh-CN" smtClean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>
                <a:solidFill>
                  <a:srgbClr val="FF0000"/>
                </a:solidFill>
              </a:rPr>
              <a:t>BERT made each word has global semantic information </a:t>
            </a:r>
            <a:r>
              <a:rPr lang="zh-CN" altLang="en-US" sz="2000"/>
              <a:t>through a deep network structure and self-attention mechanism based on Transformer</a:t>
            </a:r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380" y="2641600"/>
            <a:ext cx="10726420" cy="32562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59830" y="6470015"/>
            <a:ext cx="58832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A comprehensive review on knowledge graphs for complex diseases</a:t>
            </a:r>
            <a:endParaRPr lang="zh-CN" alt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mtClean="0">
                <a:sym typeface="+mn-ea"/>
              </a:rPr>
              <a:t>知识提取</a:t>
            </a:r>
            <a:r>
              <a:rPr lang="zh-CN" smtClean="0">
                <a:sym typeface="+mn-ea"/>
              </a:rPr>
              <a:t>：关系</a:t>
            </a:r>
            <a:r>
              <a:rPr smtClean="0">
                <a:sym typeface="+mn-ea"/>
              </a:rPr>
              <a:t>提取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2105025"/>
            <a:ext cx="10800715" cy="31553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mtClean="0">
                <a:sym typeface="+mn-ea"/>
              </a:rPr>
              <a:t>知识提取</a:t>
            </a:r>
            <a:r>
              <a:rPr lang="zh-CN" smtClean="0">
                <a:sym typeface="+mn-ea"/>
              </a:rPr>
              <a:t>：实体标准化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>
                <a:sym typeface="+mn-ea"/>
              </a:rPr>
              <a:t>Alzheimer’s disease is also known as senile dementia.</a:t>
            </a:r>
            <a:endParaRPr lang="zh-CN" altLang="en-US" sz="2400"/>
          </a:p>
          <a:p>
            <a:r>
              <a:rPr lang="zh-CN" altLang="en-US" sz="2400"/>
              <a:t>Dictionary-based approaches</a:t>
            </a:r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630" y="2891790"/>
            <a:ext cx="7139305" cy="33299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sz="4000" smtClean="0">
                <a:sym typeface="+mn-ea"/>
              </a:rPr>
              <a:t>知识存储</a:t>
            </a:r>
            <a:r>
              <a:rPr lang="en-US" altLang="zh-CN" sz="4000" smtClean="0">
                <a:sym typeface="+mn-ea"/>
              </a:rPr>
              <a:t>:</a:t>
            </a:r>
            <a:r>
              <a:rPr lang="zh-CN" altLang="en-US" sz="4000" smtClean="0">
                <a:sym typeface="+mn-ea"/>
              </a:rPr>
              <a:t>关系数据库</a:t>
            </a:r>
            <a:r>
              <a:rPr lang="en-US" altLang="zh-CN" sz="4000" smtClean="0">
                <a:sym typeface="+mn-ea"/>
              </a:rPr>
              <a:t>/</a:t>
            </a:r>
            <a:r>
              <a:rPr lang="zh-CN" altLang="en-US" sz="4000" smtClean="0">
                <a:sym typeface="+mn-ea"/>
              </a:rPr>
              <a:t>图数据库</a:t>
            </a:r>
            <a:endParaRPr lang="zh-CN" altLang="en-US" sz="4000" smtClean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节点代表实体或概念，</a:t>
            </a:r>
            <a:endParaRPr lang="zh-CN" altLang="en-US"/>
          </a:p>
          <a:p>
            <a:r>
              <a:rPr lang="zh-CN" altLang="en-US"/>
              <a:t>边用于连接两个节点，表示实体之间的关系或实体的属性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smtClean="0">
                <a:sym typeface="+mn-ea"/>
              </a:rPr>
              <a:t>知识嵌入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00" y="1525905"/>
            <a:ext cx="10185400" cy="45777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89500" y="6219190"/>
            <a:ext cx="6946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https://en.wikipedia.org/wiki/Knowledge_graph_embedding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smtClean="0">
                <a:sym typeface="+mn-ea"/>
              </a:rPr>
              <a:t>知识嵌入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在嵌入空间里，实体向量 + 关系向量 ≈ 另一个实体向量</a:t>
            </a:r>
            <a:endParaRPr lang="zh-CN" altLang="en-US"/>
          </a:p>
          <a:p>
            <a:r>
              <a:rPr lang="zh-CN" altLang="en-US"/>
              <a:t>vec(阿尔茨海默症) + vec(治疗) ≈ vec(多奈哌齐)</a:t>
            </a:r>
            <a:endParaRPr lang="zh-CN" altLang="en-US"/>
          </a:p>
          <a:p>
            <a:r>
              <a:rPr lang="zh-CN" altLang="en-US"/>
              <a:t>vec(帕金森病)   + vec(治疗) ≈ vec(左旋多巴)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000" smtClean="0">
                <a:sym typeface="+mn-ea"/>
              </a:rPr>
              <a:t>实体提取方法</a:t>
            </a:r>
            <a:r>
              <a:rPr lang="zh-CN" altLang="en-US" sz="4000" dirty="0" smtClean="0"/>
              <a:t>：构建命名实体识别训练数据集</a:t>
            </a:r>
            <a:endParaRPr lang="zh-CN" altLang="en-US" sz="40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下载存在的</a:t>
            </a:r>
            <a:r>
              <a:rPr lang="zh-CN" altLang="en-US" dirty="0"/>
              <a:t>命名实体识别</a:t>
            </a:r>
            <a:r>
              <a:rPr lang="zh-CN" altLang="en-US" dirty="0" smtClean="0"/>
              <a:t>数据集，例如</a:t>
            </a:r>
            <a:r>
              <a:rPr lang="zh-CN" altLang="en-US" dirty="0"/>
              <a:t>医学实体识别</a:t>
            </a:r>
            <a:r>
              <a:rPr lang="zh-CN" altLang="en-US" dirty="0" smtClean="0"/>
              <a:t>数据集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sz="2000" dirty="0" smtClean="0"/>
              <a:t>（</a:t>
            </a:r>
            <a:r>
              <a:rPr lang="en-US" altLang="zh-CN" sz="2000" dirty="0" smtClean="0">
                <a:hlinkClick r:id="rId1"/>
              </a:rPr>
              <a:t>https://huggingface.co/datasets/ktgiahieu/maccrobat2018_2020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r>
              <a:rPr lang="zh-CN" altLang="en-US" dirty="0" smtClean="0"/>
              <a:t>人工手动标注数据集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数据格式设计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1400" dirty="0"/>
              <a:t>{</a:t>
            </a:r>
            <a:endParaRPr lang="en-US" altLang="zh-CN" sz="1400" dirty="0"/>
          </a:p>
          <a:p>
            <a:r>
              <a:rPr lang="en-US" altLang="zh-CN" sz="1400" dirty="0"/>
              <a:t>  "tokens": ["Autism", "spectrum", "disorder", "(", "ASD", ")"],</a:t>
            </a:r>
            <a:endParaRPr lang="en-US" altLang="zh-CN" sz="1400" dirty="0"/>
          </a:p>
          <a:p>
            <a:r>
              <a:rPr lang="en-US" altLang="zh-CN" sz="1400"/>
              <a:t>  </a:t>
            </a:r>
            <a:r>
              <a:rPr lang="en-US" altLang="zh-CN" sz="1400" smtClean="0"/>
              <a:t>"labels": </a:t>
            </a:r>
            <a:r>
              <a:rPr lang="en-US" altLang="zh-CN" sz="1400" dirty="0"/>
              <a:t>["B-DISEASE", "I-DISEASE", "I-DISEASE", "O", "B-ABBR", "O"],</a:t>
            </a:r>
            <a:endParaRPr lang="en-US" altLang="zh-CN" sz="1400" dirty="0"/>
          </a:p>
          <a:p>
            <a:r>
              <a:rPr lang="en-US" altLang="zh-CN" sz="1400" dirty="0" smtClean="0"/>
              <a:t>  "</a:t>
            </a:r>
            <a:r>
              <a:rPr lang="en-US" altLang="zh-CN" sz="1400" dirty="0"/>
              <a:t>relations": [</a:t>
            </a:r>
            <a:endParaRPr lang="en-US" altLang="zh-CN" sz="1400" dirty="0"/>
          </a:p>
          <a:p>
            <a:r>
              <a:rPr lang="en-US" altLang="zh-CN" sz="1400" dirty="0"/>
              <a:t>    {"head": 0, "tail": 1, "type": "Abbreviation"}</a:t>
            </a:r>
            <a:endParaRPr lang="en-US" altLang="zh-CN" sz="1400" dirty="0"/>
          </a:p>
          <a:p>
            <a:r>
              <a:rPr lang="en-US" altLang="zh-CN" sz="1400" dirty="0"/>
              <a:t>  ]</a:t>
            </a:r>
            <a:endParaRPr lang="en-US" altLang="zh-CN" sz="1400" dirty="0"/>
          </a:p>
          <a:p>
            <a:r>
              <a:rPr lang="en-US" altLang="zh-CN" sz="1400" dirty="0"/>
              <a:t>}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smtClean="0"/>
              <a:t>知识来源</a:t>
            </a:r>
            <a:r>
              <a:rPr lang="zh-CN" sz="2400" smtClean="0"/>
              <a:t>（knowledge sources）</a:t>
            </a:r>
            <a:endParaRPr sz="2400" smtClean="0"/>
          </a:p>
          <a:p>
            <a:r>
              <a:rPr lang="zh-CN" sz="2400" smtClean="0"/>
              <a:t>知识内容</a:t>
            </a:r>
            <a:r>
              <a:rPr lang="en-US" altLang="zh-CN" sz="2400" smtClean="0"/>
              <a:t>/</a:t>
            </a:r>
            <a:r>
              <a:rPr lang="zh-CN" altLang="en-US" sz="2400" smtClean="0"/>
              <a:t>数据模式</a:t>
            </a:r>
            <a:r>
              <a:rPr lang="zh-CN" sz="2400" smtClean="0"/>
              <a:t>（knowledge content</a:t>
            </a:r>
            <a:r>
              <a:rPr lang="en-US" altLang="zh-CN" sz="2400" smtClean="0"/>
              <a:t>/data schema</a:t>
            </a:r>
            <a:r>
              <a:rPr lang="zh-CN" sz="2400" smtClean="0"/>
              <a:t>）</a:t>
            </a:r>
            <a:endParaRPr lang="zh-CN" sz="2400" smtClean="0"/>
          </a:p>
          <a:p>
            <a:r>
              <a:rPr sz="2400" smtClean="0"/>
              <a:t>知识提取</a:t>
            </a:r>
            <a:r>
              <a:rPr lang="zh-CN" sz="2400" smtClean="0"/>
              <a:t>（</a:t>
            </a:r>
            <a:r>
              <a:rPr lang="en-US" altLang="zh-CN" sz="2400" smtClean="0"/>
              <a:t>k</a:t>
            </a:r>
            <a:r>
              <a:rPr lang="zh-CN" sz="2400" smtClean="0"/>
              <a:t>nowledge extraction）</a:t>
            </a:r>
            <a:endParaRPr lang="zh-CN" sz="2400" smtClean="0"/>
          </a:p>
          <a:p>
            <a:pPr lvl="1"/>
            <a:r>
              <a:rPr lang="zh-CN" sz="2055" smtClean="0">
                <a:sym typeface="+mn-ea"/>
              </a:rPr>
              <a:t>预处理（</a:t>
            </a:r>
            <a:r>
              <a:rPr lang="en-US" altLang="zh-CN" sz="2055" smtClean="0">
                <a:sym typeface="+mn-ea"/>
              </a:rPr>
              <a:t>p</a:t>
            </a:r>
            <a:r>
              <a:rPr lang="zh-CN" sz="2055" smtClean="0">
                <a:sym typeface="+mn-ea"/>
              </a:rPr>
              <a:t>reprocessing）</a:t>
            </a:r>
            <a:endParaRPr sz="2400" smtClean="0"/>
          </a:p>
          <a:p>
            <a:pPr lvl="1"/>
            <a:r>
              <a:rPr sz="2055" smtClean="0"/>
              <a:t>实体提取</a:t>
            </a:r>
            <a:r>
              <a:rPr lang="zh-CN" sz="2055" smtClean="0"/>
              <a:t>（entity extraction）</a:t>
            </a:r>
            <a:endParaRPr sz="2055" smtClean="0"/>
          </a:p>
          <a:p>
            <a:pPr lvl="1"/>
            <a:r>
              <a:rPr sz="2055" smtClean="0">
                <a:sym typeface="+mn-ea"/>
              </a:rPr>
              <a:t>实体</a:t>
            </a:r>
            <a:r>
              <a:rPr lang="zh-CN" sz="2055" smtClean="0">
                <a:sym typeface="+mn-ea"/>
              </a:rPr>
              <a:t>标准化（entity </a:t>
            </a:r>
            <a:r>
              <a:rPr sz="2055" smtClean="0">
                <a:sym typeface="+mn-ea"/>
              </a:rPr>
              <a:t>normalization</a:t>
            </a:r>
            <a:r>
              <a:rPr lang="zh-CN" sz="2055" smtClean="0">
                <a:sym typeface="+mn-ea"/>
              </a:rPr>
              <a:t>）</a:t>
            </a:r>
            <a:endParaRPr lang="zh-CN" sz="2055" smtClean="0"/>
          </a:p>
          <a:p>
            <a:pPr lvl="1"/>
            <a:r>
              <a:rPr sz="2055" smtClean="0"/>
              <a:t>关系提取</a:t>
            </a:r>
            <a:r>
              <a:rPr lang="zh-CN" sz="2055" smtClean="0"/>
              <a:t>（relation extraction）</a:t>
            </a:r>
            <a:endParaRPr lang="zh-CN" sz="2055" smtClean="0"/>
          </a:p>
          <a:p>
            <a:pPr lvl="1"/>
            <a:r>
              <a:rPr lang="zh-CN" sz="2055" smtClean="0"/>
              <a:t>知识存储（</a:t>
            </a:r>
            <a:r>
              <a:rPr lang="en-US" altLang="zh-CN" sz="2055" smtClean="0"/>
              <a:t>k</a:t>
            </a:r>
            <a:r>
              <a:rPr lang="zh-CN" sz="2055" smtClean="0"/>
              <a:t>nowledge storage）</a:t>
            </a:r>
            <a:endParaRPr lang="zh-CN" sz="2055" smtClean="0"/>
          </a:p>
          <a:p>
            <a:pPr lvl="1"/>
            <a:r>
              <a:rPr lang="zh-CN" sz="2055" smtClean="0"/>
              <a:t>知识嵌入（</a:t>
            </a:r>
            <a:r>
              <a:rPr lang="en-US" altLang="zh-CN" sz="2055" smtClean="0"/>
              <a:t>k</a:t>
            </a:r>
            <a:r>
              <a:rPr lang="zh-CN" sz="2055" smtClean="0"/>
              <a:t>nowledge embedding）</a:t>
            </a:r>
            <a:endParaRPr lang="zh-CN" sz="2055" smtClean="0"/>
          </a:p>
          <a:p>
            <a:pPr lvl="1"/>
            <a:endParaRPr sz="2055" smtClean="0"/>
          </a:p>
          <a:p>
            <a:endParaRPr sz="24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知识来源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8865" y="1158240"/>
            <a:ext cx="5017770" cy="51898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59830" y="6470015"/>
            <a:ext cx="58832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A comprehensive review on knowledge graphs for complex diseases</a:t>
            </a:r>
            <a:endParaRPr lang="zh-CN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/>
              <a:t>知识来源：根据关键词搜索医学医学主题词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9691153" y="6397670"/>
            <a:ext cx="1972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hlinkClick r:id="rId1"/>
              </a:rPr>
              <a:t>https://meshb.nlm.nih.gov/</a:t>
            </a:r>
            <a:endParaRPr lang="en-US" altLang="zh-CN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94" y="1453227"/>
            <a:ext cx="4525518" cy="46327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35397"/>
          <a:stretch>
            <a:fillRect/>
          </a:stretch>
        </p:blipFill>
        <p:spPr>
          <a:xfrm>
            <a:off x="5828389" y="1616728"/>
            <a:ext cx="5594305" cy="39301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sym typeface="+mn-ea"/>
              </a:rPr>
              <a:t>知识来源：</a:t>
            </a:r>
            <a:r>
              <a:rPr lang="en-US" altLang="zh-CN" sz="4000" dirty="0" err="1" smtClean="0"/>
              <a:t>Pubmed</a:t>
            </a:r>
            <a:r>
              <a:rPr lang="zh-CN" altLang="en-US" sz="4000" dirty="0" smtClean="0"/>
              <a:t>搜索到</a:t>
            </a:r>
            <a:r>
              <a:rPr lang="en-US" altLang="zh-CN" sz="4000" dirty="0" smtClean="0"/>
              <a:t>7098</a:t>
            </a:r>
            <a:r>
              <a:rPr lang="zh-CN" altLang="en-US" sz="4000" dirty="0" smtClean="0"/>
              <a:t>条记录</a:t>
            </a:r>
            <a:endParaRPr lang="zh-CN" altLang="en-US" sz="40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1697" y="1545188"/>
            <a:ext cx="9688606" cy="37098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8200" y="5633388"/>
            <a:ext cx="10903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("Gastrointestinal Microbiome"[</a:t>
            </a:r>
            <a:r>
              <a:rPr lang="en-US" altLang="zh-CN" sz="1600" dirty="0" err="1"/>
              <a:t>MeSH</a:t>
            </a:r>
            <a:r>
              <a:rPr lang="en-US" altLang="zh-CN" sz="1600" dirty="0"/>
              <a:t> Terms] OR "gut microbiome" OR "intestinal microbiota" OR "gut flora")  AND ("Mental Disorders"[</a:t>
            </a:r>
            <a:r>
              <a:rPr lang="en-US" altLang="zh-CN" sz="1600" dirty="0" err="1"/>
              <a:t>MeSH</a:t>
            </a:r>
            <a:r>
              <a:rPr lang="en-US" altLang="zh-CN" sz="1600" dirty="0"/>
              <a:t> Terms] OR "psychiatric disorders" OR "neurological disorders" OR "neuropsychiatric disorders"  OR depression OR anxiety OR schizophrenia OR autism OR Parkinson's OR Alzheimer's) NOT review[</a:t>
            </a:r>
            <a:r>
              <a:rPr lang="en-US" altLang="zh-CN" sz="1600" dirty="0" err="1"/>
              <a:t>pt</a:t>
            </a:r>
            <a:r>
              <a:rPr lang="en-US" altLang="zh-CN" sz="1600" dirty="0"/>
              <a:t>]</a:t>
            </a:r>
            <a:endParaRPr lang="en-US" altLang="zh-CN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000" smtClean="0">
                <a:sym typeface="+mn-ea"/>
              </a:rPr>
              <a:t>知识内容</a:t>
            </a:r>
            <a:r>
              <a:rPr lang="en-US" altLang="zh-CN" sz="4000" smtClean="0">
                <a:sym typeface="+mn-ea"/>
              </a:rPr>
              <a:t>/</a:t>
            </a:r>
            <a:r>
              <a:rPr lang="zh-CN" altLang="en-US" sz="4000" smtClean="0">
                <a:sym typeface="+mn-ea"/>
              </a:rPr>
              <a:t>数据模式</a:t>
            </a:r>
            <a:r>
              <a:rPr lang="zh-CN" altLang="en-US" sz="4000" dirty="0" smtClean="0"/>
              <a:t>：实体、关系、属性</a:t>
            </a:r>
            <a:endParaRPr lang="zh-CN" altLang="en-US" sz="40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extracted entities, attributes and relations</a:t>
            </a:r>
            <a:endParaRPr lang="en-US" altLang="zh-CN" sz="2000" dirty="0"/>
          </a:p>
          <a:p>
            <a:r>
              <a:rPr lang="en-US" altLang="zh-CN" sz="2000" dirty="0" smtClean="0"/>
              <a:t>Oral </a:t>
            </a:r>
            <a:r>
              <a:rPr lang="en-US" altLang="zh-CN" sz="2000" dirty="0"/>
              <a:t>administration of Lactobacillus (L.) </a:t>
            </a:r>
            <a:r>
              <a:rPr lang="en-US" altLang="zh-CN" sz="2000" dirty="0" err="1"/>
              <a:t>rhamnosus</a:t>
            </a:r>
            <a:r>
              <a:rPr lang="en-US" altLang="zh-CN" sz="2000" dirty="0"/>
              <a:t> for 8 weeks reduced depression scores in patients with depressive </a:t>
            </a:r>
            <a:r>
              <a:rPr lang="en-US" altLang="zh-CN" sz="2000" dirty="0" smtClean="0"/>
              <a:t>disorder</a:t>
            </a:r>
            <a:endParaRPr lang="en-US" altLang="zh-CN" sz="2000" dirty="0" smtClean="0"/>
          </a:p>
          <a:p>
            <a:r>
              <a:rPr lang="en-US" altLang="zh-CN" sz="2000" dirty="0" smtClean="0"/>
              <a:t>Entities</a:t>
            </a:r>
            <a:endParaRPr lang="en-US" altLang="zh-CN" sz="2000" dirty="0" smtClean="0"/>
          </a:p>
          <a:p>
            <a:pPr lvl="1"/>
            <a:r>
              <a:rPr lang="en-US" altLang="zh-CN" sz="1600" dirty="0"/>
              <a:t>species: </a:t>
            </a:r>
            <a:r>
              <a:rPr lang="en-US" altLang="zh-CN" sz="1600" dirty="0" smtClean="0"/>
              <a:t>human</a:t>
            </a:r>
            <a:endParaRPr lang="en-US" altLang="zh-CN" sz="1600" dirty="0" smtClean="0"/>
          </a:p>
          <a:p>
            <a:pPr lvl="1"/>
            <a:r>
              <a:rPr lang="en-US" altLang="zh-CN" sz="1600" dirty="0" smtClean="0"/>
              <a:t>population</a:t>
            </a:r>
            <a:r>
              <a:rPr lang="en-US" altLang="zh-CN" sz="1600" dirty="0"/>
              <a:t>: depressive </a:t>
            </a:r>
            <a:r>
              <a:rPr lang="en-US" altLang="zh-CN" sz="1600" dirty="0" smtClean="0"/>
              <a:t>disorder</a:t>
            </a:r>
            <a:endParaRPr lang="en-US" altLang="zh-CN" sz="1600" dirty="0" smtClean="0"/>
          </a:p>
          <a:p>
            <a:pPr lvl="1"/>
            <a:r>
              <a:rPr lang="en-US" altLang="zh-CN" sz="1600" dirty="0" smtClean="0"/>
              <a:t>probiotics</a:t>
            </a:r>
            <a:r>
              <a:rPr lang="en-US" altLang="zh-CN" sz="1600" dirty="0"/>
              <a:t>: L. </a:t>
            </a:r>
            <a:r>
              <a:rPr lang="en-US" altLang="zh-CN" sz="1600" dirty="0" err="1" smtClean="0"/>
              <a:t>rhamnosus</a:t>
            </a:r>
            <a:endParaRPr lang="en-US" altLang="zh-CN" sz="1600" dirty="0"/>
          </a:p>
          <a:p>
            <a:r>
              <a:rPr lang="en-US" altLang="zh-CN" sz="2000" dirty="0" smtClean="0"/>
              <a:t>Attributes</a:t>
            </a:r>
            <a:endParaRPr lang="en-US" altLang="zh-CN" sz="2000" dirty="0" smtClean="0"/>
          </a:p>
          <a:p>
            <a:pPr lvl="1"/>
            <a:r>
              <a:rPr lang="en-US" altLang="zh-CN" sz="1600" dirty="0" smtClean="0"/>
              <a:t>treatment </a:t>
            </a:r>
            <a:r>
              <a:rPr lang="en-US" altLang="zh-CN" sz="1600" dirty="0"/>
              <a:t>time: 8 weeks; </a:t>
            </a:r>
            <a:endParaRPr lang="en-US" altLang="zh-CN" sz="1600" dirty="0" smtClean="0"/>
          </a:p>
          <a:p>
            <a:pPr lvl="1"/>
            <a:r>
              <a:rPr lang="en-US" altLang="zh-CN" sz="1600" dirty="0" smtClean="0"/>
              <a:t>regulation</a:t>
            </a:r>
            <a:r>
              <a:rPr lang="en-US" altLang="zh-CN" sz="1600" dirty="0"/>
              <a:t>: down; </a:t>
            </a:r>
            <a:endParaRPr lang="en-US" altLang="zh-CN" sz="1600" dirty="0" smtClean="0"/>
          </a:p>
          <a:p>
            <a:pPr lvl="1"/>
            <a:r>
              <a:rPr lang="en-US" altLang="zh-CN" sz="1600" dirty="0" smtClean="0"/>
              <a:t>treatment </a:t>
            </a:r>
            <a:r>
              <a:rPr lang="en-US" altLang="zh-CN" sz="1600" dirty="0"/>
              <a:t>effect: depression score</a:t>
            </a:r>
            <a:endParaRPr lang="en-US" altLang="zh-CN" sz="1600" dirty="0" smtClean="0"/>
          </a:p>
          <a:p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5769610" y="6452870"/>
            <a:ext cx="6266815" cy="252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/>
              <a:t>Towards a knowledge graph for pre-/probiotics and microbiota–gut–brain axis diseases</a:t>
            </a:r>
            <a:endParaRPr lang="zh-CN" altLang="en-US" sz="105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0380" y="2964815"/>
            <a:ext cx="6293485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zh-CN" smtClean="0">
                <a:sym typeface="+mn-ea"/>
              </a:rPr>
              <a:t>知识内容</a:t>
            </a:r>
            <a:r>
              <a:rPr lang="en-US" altLang="zh-CN" smtClean="0">
                <a:sym typeface="+mn-ea"/>
              </a:rPr>
              <a:t>/</a:t>
            </a:r>
            <a:r>
              <a:rPr lang="zh-CN" altLang="en-US" smtClean="0">
                <a:sym typeface="+mn-ea"/>
              </a:rPr>
              <a:t>数据模式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20" y="1501271"/>
            <a:ext cx="5782236" cy="50946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sym typeface="+mn-ea"/>
              </a:rPr>
              <a:t>知识内容</a:t>
            </a:r>
            <a:r>
              <a:rPr lang="en-US" altLang="zh-CN" smtClean="0">
                <a:sym typeface="+mn-ea"/>
              </a:rPr>
              <a:t>/</a:t>
            </a:r>
            <a:r>
              <a:rPr lang="zh-CN" altLang="en-US" smtClean="0">
                <a:sym typeface="+mn-ea"/>
              </a:rPr>
              <a:t>数据模式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zh-CN" sz="1600" dirty="0"/>
              <a:t>菌群分类信息（</a:t>
            </a:r>
            <a:r>
              <a:rPr lang="en-US" altLang="zh-CN" sz="1600" dirty="0"/>
              <a:t>Taxonomy/ Microbe</a:t>
            </a:r>
            <a:r>
              <a:rPr lang="zh-CN" altLang="zh-CN" sz="1600" dirty="0"/>
              <a:t>）：界、门、纲、目、科、属、种。</a:t>
            </a:r>
            <a:endParaRPr lang="zh-CN" altLang="zh-CN" sz="1600" dirty="0"/>
          </a:p>
          <a:p>
            <a:r>
              <a:rPr lang="zh-CN" altLang="zh-CN" sz="1600" dirty="0"/>
              <a:t>菌群与宿主疾病的关系（</a:t>
            </a:r>
            <a:r>
              <a:rPr lang="en-US" altLang="zh-CN" sz="1600" dirty="0"/>
              <a:t>Disease/ Disorder Association</a:t>
            </a:r>
            <a:r>
              <a:rPr lang="zh-CN" altLang="zh-CN" sz="1600" dirty="0"/>
              <a:t>）：菌群促进或抑制疾病的发生发展。</a:t>
            </a:r>
            <a:endParaRPr lang="zh-CN" altLang="zh-CN" sz="1600" dirty="0"/>
          </a:p>
          <a:p>
            <a:r>
              <a:rPr lang="zh-CN" altLang="zh-CN" sz="1600" dirty="0"/>
              <a:t>菌群与食物的关系</a:t>
            </a:r>
            <a:r>
              <a:rPr lang="en-US" altLang="zh-CN" sz="1600" dirty="0"/>
              <a:t>: </a:t>
            </a:r>
            <a:r>
              <a:rPr lang="zh-CN" altLang="zh-CN" sz="1600" dirty="0"/>
              <a:t>哪些食物可以被哪些菌利用，产生什么代谢物。</a:t>
            </a:r>
            <a:endParaRPr lang="zh-CN" altLang="zh-CN" sz="1600" dirty="0"/>
          </a:p>
          <a:p>
            <a:r>
              <a:rPr lang="zh-CN" altLang="zh-CN" sz="1600" dirty="0"/>
              <a:t>菌群代谢物（</a:t>
            </a:r>
            <a:r>
              <a:rPr lang="en-US" altLang="zh-CN" sz="1600" dirty="0"/>
              <a:t>Metabolites</a:t>
            </a:r>
            <a:r>
              <a:rPr lang="zh-CN" altLang="zh-CN" sz="1600" dirty="0"/>
              <a:t>）：菌产生某一代谢物。</a:t>
            </a:r>
            <a:endParaRPr lang="zh-CN" altLang="zh-CN" sz="1600" dirty="0"/>
          </a:p>
          <a:p>
            <a:r>
              <a:rPr lang="zh-CN" altLang="zh-CN" sz="1600" dirty="0"/>
              <a:t>菌群代谢物与疾病的关系：菌群代谢物促进或抑制疾病的发生发展。</a:t>
            </a:r>
            <a:endParaRPr lang="zh-CN" altLang="zh-CN" sz="1600" dirty="0"/>
          </a:p>
          <a:p>
            <a:r>
              <a:rPr lang="zh-CN" altLang="zh-CN" sz="1600" dirty="0"/>
              <a:t>菌群代谢物与宿主基因的关系：哪些宿主相关基因可以被某个菌的某个代谢物调控。</a:t>
            </a:r>
            <a:endParaRPr lang="zh-CN" altLang="zh-CN" sz="1600" dirty="0"/>
          </a:p>
          <a:p>
            <a:r>
              <a:rPr lang="zh-CN" altLang="zh-CN" sz="1600" dirty="0"/>
              <a:t>菌群与宿主基因的关系：哪些宿主相关基因可以被某个菌调控。</a:t>
            </a:r>
            <a:endParaRPr lang="zh-CN" altLang="zh-CN" sz="1600" dirty="0"/>
          </a:p>
          <a:p>
            <a:r>
              <a:rPr lang="zh-CN" altLang="zh-CN" sz="1600" dirty="0"/>
              <a:t>菌群与免疫的关系（</a:t>
            </a:r>
            <a:r>
              <a:rPr lang="en-US" altLang="zh-CN" sz="1600" dirty="0"/>
              <a:t>Immune Association</a:t>
            </a:r>
            <a:r>
              <a:rPr lang="zh-CN" altLang="zh-CN" sz="1600" dirty="0"/>
              <a:t>）：哪些菌可以使宿主产生免疫反应。</a:t>
            </a:r>
            <a:endParaRPr lang="zh-CN" altLang="zh-CN" sz="1600" dirty="0"/>
          </a:p>
          <a:p>
            <a:r>
              <a:rPr lang="zh-CN" altLang="zh-CN" sz="1600" dirty="0"/>
              <a:t>菌群代谢物与免疫的关系：哪些菌群代谢物可以使宿主产生免疫反应。</a:t>
            </a:r>
            <a:endParaRPr lang="zh-CN" altLang="zh-CN" sz="1600" dirty="0"/>
          </a:p>
          <a:p>
            <a:r>
              <a:rPr lang="zh-CN" altLang="zh-CN" sz="1600" dirty="0"/>
              <a:t>药物与菌群相互作用（</a:t>
            </a:r>
            <a:r>
              <a:rPr lang="en-US" altLang="zh-CN" sz="1600" dirty="0"/>
              <a:t>Drug-Microbiome Interaction</a:t>
            </a:r>
            <a:r>
              <a:rPr lang="zh-CN" altLang="zh-CN" sz="1600" dirty="0"/>
              <a:t>）：哪些药物可以被哪些菌活化、灭火、转化、靶向调节、外泌酶解</a:t>
            </a:r>
            <a:endParaRPr lang="zh-CN" altLang="zh-CN" sz="1600" dirty="0"/>
          </a:p>
          <a:p>
            <a:r>
              <a:rPr lang="zh-CN" altLang="zh-CN" sz="1600" dirty="0"/>
              <a:t>菌群生态网络（</a:t>
            </a:r>
            <a:r>
              <a:rPr lang="en-US" altLang="zh-CN" sz="1600" dirty="0"/>
              <a:t>Microbial Interaction Network</a:t>
            </a:r>
            <a:r>
              <a:rPr lang="zh-CN" altLang="zh-CN" sz="1600" dirty="0"/>
              <a:t>）：物种间相互作用（如共生、竞争、拮抗、代谢依赖）</a:t>
            </a:r>
            <a:endParaRPr lang="zh-CN" altLang="zh-CN" sz="1600" dirty="0"/>
          </a:p>
          <a:p>
            <a:r>
              <a:rPr lang="zh-CN" altLang="zh-CN" sz="1600" dirty="0"/>
              <a:t>菌群数据集与文献（</a:t>
            </a:r>
            <a:r>
              <a:rPr lang="en-US" altLang="zh-CN" sz="1600" dirty="0"/>
              <a:t>Omics Dataset + Publications</a:t>
            </a:r>
            <a:r>
              <a:rPr lang="zh-CN" altLang="zh-CN" sz="1600" dirty="0"/>
              <a:t>）：数据支持，在不同的表型中，菌的丰度比较</a:t>
            </a:r>
            <a:endParaRPr lang="zh-CN" altLang="zh-CN" sz="1600" dirty="0"/>
          </a:p>
          <a:p>
            <a:endParaRPr lang="zh-CN" alt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smtClean="0">
                <a:sym typeface="+mn-ea"/>
              </a:rPr>
              <a:t>预处理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分句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2588</Words>
  <Application>WPS 演示</Application>
  <PresentationFormat>宽屏</PresentationFormat>
  <Paragraphs>116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等线 Light</vt:lpstr>
      <vt:lpstr>Microsoft YaHei</vt:lpstr>
      <vt:lpstr>文泉驿微米黑</vt:lpstr>
      <vt:lpstr>Arial Unicode MS</vt:lpstr>
      <vt:lpstr>Calibri</vt:lpstr>
      <vt:lpstr>Agency FB</vt:lpstr>
      <vt:lpstr>等线</vt:lpstr>
      <vt:lpstr>OpenSymbol</vt:lpstr>
      <vt:lpstr>Office 主题​​</vt:lpstr>
      <vt:lpstr>菌群知识库</vt:lpstr>
      <vt:lpstr>目录</vt:lpstr>
      <vt:lpstr>知识来源</vt:lpstr>
      <vt:lpstr>知识来源：根据关键词搜索医学医学主题词</vt:lpstr>
      <vt:lpstr>知识来源：Pubmed搜索到7098条记录</vt:lpstr>
      <vt:lpstr>知识内容：实体、关系、属性</vt:lpstr>
      <vt:lpstr>知识内容范围</vt:lpstr>
      <vt:lpstr>知识内容范围描述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知识图谱</vt:lpstr>
      <vt:lpstr>PowerPoint 演示文稿</vt:lpstr>
      <vt:lpstr>PowerPoint 演示文稿</vt:lpstr>
      <vt:lpstr>实体提取方法：构建命名实体识别训练数据集</vt:lpstr>
      <vt:lpstr>数据格式设计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菌群知识库</dc:title>
  <dc:creator>阳 王</dc:creator>
  <cp:lastModifiedBy>wangyang</cp:lastModifiedBy>
  <cp:revision>269</cp:revision>
  <dcterms:created xsi:type="dcterms:W3CDTF">2025-09-07T11:51:26Z</dcterms:created>
  <dcterms:modified xsi:type="dcterms:W3CDTF">2025-09-07T11:51:26Z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2052-11.1.0.10702</vt:lpwstr>
  </property>
</Properties>
</file>