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6" r:id="rId8"/>
    <p:sldId id="265" r:id="rId9"/>
    <p:sldId id="268" r:id="rId10"/>
    <p:sldId id="267" r:id="rId11"/>
    <p:sldId id="271" r:id="rId12"/>
    <p:sldId id="270" r:id="rId13"/>
    <p:sldId id="269"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21" d="100"/>
          <a:sy n="121" d="100"/>
        </p:scale>
        <p:origin x="52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03D0EE-2EAC-5BEE-5B27-77AB3A20AB5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1654BC-BFD4-C0D1-FE6B-3B9111451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64C9048-8FBC-4799-1721-8E7F5A0CB68B}"/>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5" name="页脚占位符 4">
            <a:extLst>
              <a:ext uri="{FF2B5EF4-FFF2-40B4-BE49-F238E27FC236}">
                <a16:creationId xmlns:a16="http://schemas.microsoft.com/office/drawing/2014/main" id="{CCB3822D-71D7-BBB6-55BD-0453C500D5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FB1157C-E73D-3DA2-F636-3F043DB4B3A8}"/>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327110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F67EB-AF69-A73D-9D05-AEA2CAAC082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880733C-CBAC-AE39-C444-05E1A8F6562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25B8DA-B6FA-8E17-C979-0A73E87BF1FA}"/>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5" name="页脚占位符 4">
            <a:extLst>
              <a:ext uri="{FF2B5EF4-FFF2-40B4-BE49-F238E27FC236}">
                <a16:creationId xmlns:a16="http://schemas.microsoft.com/office/drawing/2014/main" id="{41C0900F-EA80-36A1-A491-919E24E3A0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C79507-98E6-8B5C-6DD1-7320A16DEA58}"/>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84003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C51A4F1-2444-8586-4237-92EA919D778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D048F02-1231-44C6-47A7-FC0B607EDBF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D678131-221A-1BEE-38B3-6470C092FB1C}"/>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5" name="页脚占位符 4">
            <a:extLst>
              <a:ext uri="{FF2B5EF4-FFF2-40B4-BE49-F238E27FC236}">
                <a16:creationId xmlns:a16="http://schemas.microsoft.com/office/drawing/2014/main" id="{0CBE7216-68AB-C401-CC9E-8A22269CD0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1B50C0-9E01-B7DC-6408-A2810B8F8099}"/>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352038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C68D3-DB1F-5685-7C98-52FE19B232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33E72B1-82EF-47A3-7F1D-4B53F4A457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B44429-9421-CC9D-D274-9B3801794E52}"/>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5" name="页脚占位符 4">
            <a:extLst>
              <a:ext uri="{FF2B5EF4-FFF2-40B4-BE49-F238E27FC236}">
                <a16:creationId xmlns:a16="http://schemas.microsoft.com/office/drawing/2014/main" id="{F302AB66-7582-2F7E-D2AD-D3BE5F9EEE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C1B38CA-4BD9-F475-8421-6969C5802549}"/>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323746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17345-6E19-61D1-9B45-470481E60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C9090-FDFB-DD51-BD0B-8674EBB8B1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FA93218-8041-F592-1908-513DF4419E10}"/>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5" name="页脚占位符 4">
            <a:extLst>
              <a:ext uri="{FF2B5EF4-FFF2-40B4-BE49-F238E27FC236}">
                <a16:creationId xmlns:a16="http://schemas.microsoft.com/office/drawing/2014/main" id="{B97DB264-DCE3-AE1C-488D-9532EBFA82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238394-4BDB-03EA-F8A8-43ABAE8E2143}"/>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85050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E76A0D-A3D9-3FBD-1E65-6C013856758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F1ED29-F7F9-422F-E346-86FF3B5E22D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D09AB78-26BF-D012-2C4C-C8D3B48DFC2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D56F7D5-A3F6-E4C2-AD4C-F0CB4F0F92B9}"/>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6" name="页脚占位符 5">
            <a:extLst>
              <a:ext uri="{FF2B5EF4-FFF2-40B4-BE49-F238E27FC236}">
                <a16:creationId xmlns:a16="http://schemas.microsoft.com/office/drawing/2014/main" id="{0B81C446-4F72-45A4-9D75-4178DAB896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9999C-261D-7481-FF06-00D37212D2FA}"/>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367166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B801D8-8FA9-0A30-7253-D306831DB1A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CCB66E3-2C6D-BA75-EFF7-8225B0EF7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E90BE6F-DE3C-5142-0D90-A249FE63AEF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82B6B01-CFF1-2E11-A951-155771E8C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C875FEF-95A2-36EC-9564-8ADABF4CF0A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CBC8CE-F755-BC73-DE36-112F08A96024}"/>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8" name="页脚占位符 7">
            <a:extLst>
              <a:ext uri="{FF2B5EF4-FFF2-40B4-BE49-F238E27FC236}">
                <a16:creationId xmlns:a16="http://schemas.microsoft.com/office/drawing/2014/main" id="{3E11C646-577D-C5AB-6955-22501A016A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73349FA-0943-8D61-3478-A90EED639317}"/>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96167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8B29D6-23B4-7D66-28D2-82C236C78A3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F6DCD90-752E-0CA5-C22F-236922294097}"/>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4" name="页脚占位符 3">
            <a:extLst>
              <a:ext uri="{FF2B5EF4-FFF2-40B4-BE49-F238E27FC236}">
                <a16:creationId xmlns:a16="http://schemas.microsoft.com/office/drawing/2014/main" id="{09A5858F-2240-E7DB-DE48-74B00808099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0FE0BDD-71B2-A575-65E5-65D71D4D01D1}"/>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95025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9D29503-0E07-99B5-65B2-54B1A1BC58F8}"/>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3" name="页脚占位符 2">
            <a:extLst>
              <a:ext uri="{FF2B5EF4-FFF2-40B4-BE49-F238E27FC236}">
                <a16:creationId xmlns:a16="http://schemas.microsoft.com/office/drawing/2014/main" id="{19D17ED1-69C5-90CC-CE1A-1A44C6E735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06836A3-33D6-C77B-5235-5A1FF9EFDC20}"/>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247173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C48E79-7E25-47A9-9CDD-3C065D26888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F46194-7BFB-65AB-32B0-96C043653D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202EC08-C4B2-AC35-3ECF-A834F60E9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B803A2-5D3E-D15D-8001-C4555991F143}"/>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6" name="页脚占位符 5">
            <a:extLst>
              <a:ext uri="{FF2B5EF4-FFF2-40B4-BE49-F238E27FC236}">
                <a16:creationId xmlns:a16="http://schemas.microsoft.com/office/drawing/2014/main" id="{46C81C80-E480-5113-AEB0-0998C93D44A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56075C5-38EA-3878-117A-C5506F5A5DD2}"/>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172189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12CD2D-8CD1-A188-EB5F-CE680F5667F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FAE1A9E-11B4-6BEB-DA45-72B3D90F6F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50DB08B-E745-9EC1-8F9C-88D93BA23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DD00BDA-2C2C-6334-8BFB-DBE5927E7984}"/>
              </a:ext>
            </a:extLst>
          </p:cNvPr>
          <p:cNvSpPr>
            <a:spLocks noGrp="1"/>
          </p:cNvSpPr>
          <p:nvPr>
            <p:ph type="dt" sz="half" idx="10"/>
          </p:nvPr>
        </p:nvSpPr>
        <p:spPr/>
        <p:txBody>
          <a:bodyPr/>
          <a:lstStyle/>
          <a:p>
            <a:fld id="{1BF1695D-6CA4-4486-B6DA-7B20CBBF7927}" type="datetimeFigureOut">
              <a:rPr lang="zh-CN" altLang="en-US" smtClean="0"/>
              <a:t>2025/8/14</a:t>
            </a:fld>
            <a:endParaRPr lang="zh-CN" altLang="en-US"/>
          </a:p>
        </p:txBody>
      </p:sp>
      <p:sp>
        <p:nvSpPr>
          <p:cNvPr id="6" name="页脚占位符 5">
            <a:extLst>
              <a:ext uri="{FF2B5EF4-FFF2-40B4-BE49-F238E27FC236}">
                <a16:creationId xmlns:a16="http://schemas.microsoft.com/office/drawing/2014/main" id="{AE3D801B-9AEC-8FD8-1750-3FE271FD81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0DD7A8-22EF-14C7-8F67-5A28A441B351}"/>
              </a:ext>
            </a:extLst>
          </p:cNvPr>
          <p:cNvSpPr>
            <a:spLocks noGrp="1"/>
          </p:cNvSpPr>
          <p:nvPr>
            <p:ph type="sldNum" sz="quarter" idx="12"/>
          </p:nvPr>
        </p:nvSpPr>
        <p:spPr/>
        <p:txBody>
          <a:body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54201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0D2AE83-C082-E288-E349-A62D0BFDF5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CEEED48-0663-7A52-1143-47E2A797F3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C144AC8-50EA-1035-B37C-812E4A88A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1695D-6CA4-4486-B6DA-7B20CBBF7927}" type="datetimeFigureOut">
              <a:rPr lang="zh-CN" altLang="en-US" smtClean="0"/>
              <a:t>2025/8/14</a:t>
            </a:fld>
            <a:endParaRPr lang="zh-CN" altLang="en-US"/>
          </a:p>
        </p:txBody>
      </p:sp>
      <p:sp>
        <p:nvSpPr>
          <p:cNvPr id="5" name="页脚占位符 4">
            <a:extLst>
              <a:ext uri="{FF2B5EF4-FFF2-40B4-BE49-F238E27FC236}">
                <a16:creationId xmlns:a16="http://schemas.microsoft.com/office/drawing/2014/main" id="{AF5CE4FC-A615-E5AC-3AFD-5C9972DA1B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1975D8A-A41F-DA2E-1167-67725BA6D5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45751-DEFD-4D84-B40F-E663DBE02D94}" type="slidenum">
              <a:rPr lang="zh-CN" altLang="en-US" smtClean="0"/>
              <a:t>‹#›</a:t>
            </a:fld>
            <a:endParaRPr lang="zh-CN" altLang="en-US"/>
          </a:p>
        </p:txBody>
      </p:sp>
    </p:spTree>
    <p:extLst>
      <p:ext uri="{BB962C8B-B14F-4D97-AF65-F5344CB8AC3E}">
        <p14:creationId xmlns:p14="http://schemas.microsoft.com/office/powerpoint/2010/main" val="171161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shb.nlm.nih.go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huggingface.co/datasets/ktgiahieu/maccrobat2018_20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F4DB30-6F8D-AC4F-A3C9-A4EC88244699}"/>
              </a:ext>
            </a:extLst>
          </p:cNvPr>
          <p:cNvSpPr>
            <a:spLocks noGrp="1"/>
          </p:cNvSpPr>
          <p:nvPr>
            <p:ph type="ctrTitle"/>
          </p:nvPr>
        </p:nvSpPr>
        <p:spPr/>
        <p:txBody>
          <a:bodyPr/>
          <a:lstStyle/>
          <a:p>
            <a:r>
              <a:rPr lang="zh-CN" altLang="en-US" dirty="0"/>
              <a:t>菌群知识库</a:t>
            </a:r>
          </a:p>
        </p:txBody>
      </p:sp>
    </p:spTree>
    <p:extLst>
      <p:ext uri="{BB962C8B-B14F-4D97-AF65-F5344CB8AC3E}">
        <p14:creationId xmlns:p14="http://schemas.microsoft.com/office/powerpoint/2010/main" val="356608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第二步：实体关系标注</a:t>
            </a:r>
            <a:endParaRPr lang="zh-CN" altLang="en-US" dirty="0"/>
          </a:p>
        </p:txBody>
      </p:sp>
      <p:sp>
        <p:nvSpPr>
          <p:cNvPr id="3" name="内容占位符 2"/>
          <p:cNvSpPr>
            <a:spLocks noGrp="1"/>
          </p:cNvSpPr>
          <p:nvPr>
            <p:ph idx="1"/>
          </p:nvPr>
        </p:nvSpPr>
        <p:spPr/>
        <p:txBody>
          <a:bodyPr>
            <a:normAutofit/>
          </a:bodyPr>
          <a:lstStyle/>
          <a:p>
            <a:r>
              <a:rPr lang="en-US" altLang="zh-CN" sz="2000" dirty="0"/>
              <a:t>extracted entities, attributes and relations</a:t>
            </a:r>
          </a:p>
          <a:p>
            <a:r>
              <a:rPr lang="en-US" altLang="zh-CN" sz="2000" dirty="0" smtClean="0"/>
              <a:t>Oral </a:t>
            </a:r>
            <a:r>
              <a:rPr lang="en-US" altLang="zh-CN" sz="2000" dirty="0"/>
              <a:t>administration of Lactobacillus (L.) </a:t>
            </a:r>
            <a:r>
              <a:rPr lang="en-US" altLang="zh-CN" sz="2000" dirty="0" err="1"/>
              <a:t>rhamnosus</a:t>
            </a:r>
            <a:r>
              <a:rPr lang="en-US" altLang="zh-CN" sz="2000" dirty="0"/>
              <a:t> for 8 weeks reduced depression scores in patients with depressive </a:t>
            </a:r>
            <a:r>
              <a:rPr lang="en-US" altLang="zh-CN" sz="2000" dirty="0" smtClean="0"/>
              <a:t>disorder</a:t>
            </a:r>
          </a:p>
          <a:p>
            <a:r>
              <a:rPr lang="en-US" altLang="zh-CN" sz="2000" dirty="0" smtClean="0"/>
              <a:t>Entities</a:t>
            </a:r>
          </a:p>
          <a:p>
            <a:pPr lvl="1"/>
            <a:r>
              <a:rPr lang="en-US" altLang="zh-CN" sz="1600" dirty="0"/>
              <a:t>species: </a:t>
            </a:r>
            <a:r>
              <a:rPr lang="en-US" altLang="zh-CN" sz="1600" dirty="0" smtClean="0"/>
              <a:t>human</a:t>
            </a:r>
          </a:p>
          <a:p>
            <a:pPr lvl="1"/>
            <a:r>
              <a:rPr lang="en-US" altLang="zh-CN" sz="1600" dirty="0" smtClean="0"/>
              <a:t>population</a:t>
            </a:r>
            <a:r>
              <a:rPr lang="en-US" altLang="zh-CN" sz="1600" dirty="0"/>
              <a:t>: depressive </a:t>
            </a:r>
            <a:r>
              <a:rPr lang="en-US" altLang="zh-CN" sz="1600" dirty="0" smtClean="0"/>
              <a:t>disorder</a:t>
            </a:r>
          </a:p>
          <a:p>
            <a:pPr lvl="1"/>
            <a:r>
              <a:rPr lang="en-US" altLang="zh-CN" sz="1600" dirty="0" smtClean="0"/>
              <a:t>probiotics</a:t>
            </a:r>
            <a:r>
              <a:rPr lang="en-US" altLang="zh-CN" sz="1600" dirty="0"/>
              <a:t>: L. </a:t>
            </a:r>
            <a:r>
              <a:rPr lang="en-US" altLang="zh-CN" sz="1600" dirty="0" err="1" smtClean="0"/>
              <a:t>rhamnosus</a:t>
            </a:r>
            <a:endParaRPr lang="en-US" altLang="zh-CN" sz="1600" dirty="0"/>
          </a:p>
          <a:p>
            <a:r>
              <a:rPr lang="en-US" altLang="zh-CN" sz="2000" dirty="0" smtClean="0"/>
              <a:t>Attributes</a:t>
            </a:r>
          </a:p>
          <a:p>
            <a:pPr lvl="1"/>
            <a:r>
              <a:rPr lang="en-US" altLang="zh-CN" sz="1600" dirty="0" smtClean="0"/>
              <a:t>treatment </a:t>
            </a:r>
            <a:r>
              <a:rPr lang="en-US" altLang="zh-CN" sz="1600" dirty="0"/>
              <a:t>time: 8 weeks; </a:t>
            </a:r>
            <a:endParaRPr lang="en-US" altLang="zh-CN" sz="1600" dirty="0" smtClean="0"/>
          </a:p>
          <a:p>
            <a:pPr lvl="1"/>
            <a:r>
              <a:rPr lang="en-US" altLang="zh-CN" sz="1600" dirty="0" smtClean="0"/>
              <a:t>regulation</a:t>
            </a:r>
            <a:r>
              <a:rPr lang="en-US" altLang="zh-CN" sz="1600" dirty="0"/>
              <a:t>: down; </a:t>
            </a:r>
            <a:endParaRPr lang="en-US" altLang="zh-CN" sz="1600" dirty="0" smtClean="0"/>
          </a:p>
          <a:p>
            <a:pPr lvl="1"/>
            <a:r>
              <a:rPr lang="en-US" altLang="zh-CN" sz="1600" dirty="0" smtClean="0"/>
              <a:t>treatment </a:t>
            </a:r>
            <a:r>
              <a:rPr lang="en-US" altLang="zh-CN" sz="1600" dirty="0"/>
              <a:t>effect: depression score</a:t>
            </a:r>
            <a:endParaRPr lang="en-US" altLang="zh-CN" sz="1600" dirty="0" smtClean="0"/>
          </a:p>
          <a:p>
            <a:endParaRPr lang="zh-CN" altLang="en-US" sz="2000" dirty="0"/>
          </a:p>
        </p:txBody>
      </p:sp>
      <p:sp>
        <p:nvSpPr>
          <p:cNvPr id="6" name="矩形 5"/>
          <p:cNvSpPr/>
          <p:nvPr/>
        </p:nvSpPr>
        <p:spPr>
          <a:xfrm>
            <a:off x="6752665" y="6468393"/>
            <a:ext cx="5551394" cy="255137"/>
          </a:xfrm>
          <a:prstGeom prst="rect">
            <a:avLst/>
          </a:prstGeom>
        </p:spPr>
        <p:txBody>
          <a:bodyPr wrap="square">
            <a:spAutoFit/>
          </a:bodyPr>
          <a:lstStyle/>
          <a:p>
            <a:r>
              <a:rPr lang="en-US" altLang="zh-CN" sz="1050" dirty="0"/>
              <a:t>Towards a knowledge graph for pre-/probiotics and microbiota–gut–brain axis diseases</a:t>
            </a:r>
            <a:endParaRPr lang="zh-CN" altLang="en-US" sz="1050" dirty="0"/>
          </a:p>
        </p:txBody>
      </p:sp>
      <p:pic>
        <p:nvPicPr>
          <p:cNvPr id="8" name="图片 7"/>
          <p:cNvPicPr>
            <a:picLocks noChangeAspect="1"/>
          </p:cNvPicPr>
          <p:nvPr/>
        </p:nvPicPr>
        <p:blipFill>
          <a:blip r:embed="rId2"/>
          <a:stretch>
            <a:fillRect/>
          </a:stretch>
        </p:blipFill>
        <p:spPr>
          <a:xfrm>
            <a:off x="4978876" y="2714992"/>
            <a:ext cx="6991900" cy="3470617"/>
          </a:xfrm>
          <a:prstGeom prst="rect">
            <a:avLst/>
          </a:prstGeom>
        </p:spPr>
      </p:pic>
    </p:spTree>
    <p:extLst>
      <p:ext uri="{BB962C8B-B14F-4D97-AF65-F5344CB8AC3E}">
        <p14:creationId xmlns:p14="http://schemas.microsoft.com/office/powerpoint/2010/main" val="317888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claim detection / scientific statement detection </a:t>
            </a:r>
            <a:r>
              <a:rPr lang="zh-CN" altLang="en-US" dirty="0"/>
              <a:t>模型</a:t>
            </a:r>
          </a:p>
        </p:txBody>
      </p:sp>
    </p:spTree>
    <p:extLst>
      <p:ext uri="{BB962C8B-B14F-4D97-AF65-F5344CB8AC3E}">
        <p14:creationId xmlns:p14="http://schemas.microsoft.com/office/powerpoint/2010/main" val="417169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741217" y="1136506"/>
            <a:ext cx="10924309" cy="2763868"/>
          </a:xfrm>
          <a:prstGeom prst="rect">
            <a:avLst/>
          </a:prstGeom>
        </p:spPr>
      </p:pic>
    </p:spTree>
    <p:extLst>
      <p:ext uri="{BB962C8B-B14F-4D97-AF65-F5344CB8AC3E}">
        <p14:creationId xmlns:p14="http://schemas.microsoft.com/office/powerpoint/2010/main" val="52735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r>
              <a:rPr lang="en-US" altLang="zh-CN" dirty="0"/>
              <a:t>In microbiome–neuropsychiatric research, extracting structured knowledge from biomedical literature is essential for elucidating the complex interactions between gut microbial communities and mental health outcomes. Three major paradigms are commonly employed for this task. </a:t>
            </a:r>
            <a:r>
              <a:rPr lang="en-US" altLang="zh-CN" b="1" dirty="0"/>
              <a:t>Multi-label sequence labeling models</a:t>
            </a:r>
            <a:r>
              <a:rPr lang="en-US" altLang="zh-CN" dirty="0"/>
              <a:t> extend the traditional BIO tagging scheme by assigning multiple, parallel label sequences to the same token stream, enabling simultaneous annotation of biomedical entities (e.g., microbial taxa, host phenotypes) and relation triggers (e.g., “influence on”, “associated with”). This approach leverages sequence models such as </a:t>
            </a:r>
            <a:r>
              <a:rPr lang="en-US" altLang="zh-CN" dirty="0" err="1"/>
              <a:t>BiLSTM</a:t>
            </a:r>
            <a:r>
              <a:rPr lang="en-US" altLang="zh-CN" dirty="0"/>
              <a:t>-CRF or BERT-CRF to jointly optimize multiple tagging tasks. </a:t>
            </a:r>
            <a:r>
              <a:rPr lang="en-US" altLang="zh-CN" b="1" dirty="0"/>
              <a:t>Span-based models</a:t>
            </a:r>
            <a:r>
              <a:rPr lang="en-US" altLang="zh-CN" dirty="0"/>
              <a:t> represent entities and relation triggers as contiguous spans defined by their start and end indices in the token sequence, allowing direct prediction of span boundaries and semantic types. This framework is particularly effective for microbiome literature, where relations may be expressed through multi-word triggers or embedded in complex syntactic structures. </a:t>
            </a:r>
            <a:r>
              <a:rPr lang="en-US" altLang="zh-CN" b="1" dirty="0"/>
              <a:t>Triple-based models</a:t>
            </a:r>
            <a:r>
              <a:rPr lang="en-US" altLang="zh-CN" dirty="0"/>
              <a:t> explicitly cast the extraction process as the identification of subject–relation–object triples, linking microbial entities and host phenotypes via a relation span or type. This paradigm is naturally aligned with microbiome knowledge graph construction, supporting the integration of extracted findings into structured resources for systematic analysis. Together, these approaches provide complementary strategies for capturing intricate entity–relation patterns in biomedical text, thereby facilitating large-scale knowledge discovery in gut–brain axis research.</a:t>
            </a:r>
          </a:p>
          <a:p>
            <a:endParaRPr lang="zh-CN" altLang="en-US" dirty="0"/>
          </a:p>
        </p:txBody>
      </p:sp>
    </p:spTree>
    <p:extLst>
      <p:ext uri="{BB962C8B-B14F-4D97-AF65-F5344CB8AC3E}">
        <p14:creationId xmlns:p14="http://schemas.microsoft.com/office/powerpoint/2010/main" val="339184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smtClean="0"/>
              <a:t>文献搜索</a:t>
            </a:r>
            <a:endParaRPr lang="zh-CN" altLang="en-US" dirty="0"/>
          </a:p>
        </p:txBody>
      </p:sp>
      <p:sp>
        <p:nvSpPr>
          <p:cNvPr id="3" name="内容占位符 2"/>
          <p:cNvSpPr>
            <a:spLocks noGrp="1"/>
          </p:cNvSpPr>
          <p:nvPr>
            <p:ph idx="1"/>
          </p:nvPr>
        </p:nvSpPr>
        <p:spPr/>
        <p:txBody>
          <a:bodyPr>
            <a:normAutofit/>
          </a:bodyPr>
          <a:lstStyle/>
          <a:p>
            <a:r>
              <a:rPr lang="zh-CN" altLang="en-US" sz="2400" dirty="0" smtClean="0"/>
              <a:t>搜索</a:t>
            </a:r>
            <a:r>
              <a:rPr lang="en-US" altLang="zh-CN" sz="2400" dirty="0" err="1" smtClean="0"/>
              <a:t>pubmed</a:t>
            </a:r>
            <a:r>
              <a:rPr lang="zh-CN" altLang="en-US" sz="2400" dirty="0" smtClean="0"/>
              <a:t>中研究菌群与精神神经疾病的相关文献</a:t>
            </a:r>
            <a:endParaRPr lang="en-US" altLang="zh-CN" sz="2400" dirty="0" smtClean="0"/>
          </a:p>
        </p:txBody>
      </p:sp>
    </p:spTree>
    <p:extLst>
      <p:ext uri="{BB962C8B-B14F-4D97-AF65-F5344CB8AC3E}">
        <p14:creationId xmlns:p14="http://schemas.microsoft.com/office/powerpoint/2010/main" val="280386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第一步：根据关键词搜索医学医学主题词</a:t>
            </a:r>
          </a:p>
        </p:txBody>
      </p:sp>
      <p:sp>
        <p:nvSpPr>
          <p:cNvPr id="4" name="矩形 3"/>
          <p:cNvSpPr/>
          <p:nvPr/>
        </p:nvSpPr>
        <p:spPr>
          <a:xfrm>
            <a:off x="9691153" y="6397670"/>
            <a:ext cx="1972015" cy="276999"/>
          </a:xfrm>
          <a:prstGeom prst="rect">
            <a:avLst/>
          </a:prstGeom>
        </p:spPr>
        <p:txBody>
          <a:bodyPr wrap="none">
            <a:spAutoFit/>
          </a:bodyPr>
          <a:lstStyle/>
          <a:p>
            <a:r>
              <a:rPr lang="en-US" altLang="zh-CN" sz="1200" dirty="0">
                <a:hlinkClick r:id="rId2"/>
              </a:rPr>
              <a:t>https://meshb.nlm.nih.gov/</a:t>
            </a:r>
            <a:endParaRPr lang="en-US" altLang="zh-CN" sz="1200" dirty="0"/>
          </a:p>
        </p:txBody>
      </p:sp>
      <p:pic>
        <p:nvPicPr>
          <p:cNvPr id="5" name="图片 4"/>
          <p:cNvPicPr>
            <a:picLocks noChangeAspect="1"/>
          </p:cNvPicPr>
          <p:nvPr/>
        </p:nvPicPr>
        <p:blipFill>
          <a:blip r:embed="rId3"/>
          <a:stretch>
            <a:fillRect/>
          </a:stretch>
        </p:blipFill>
        <p:spPr>
          <a:xfrm>
            <a:off x="907094" y="1453227"/>
            <a:ext cx="4525518" cy="4632713"/>
          </a:xfrm>
          <a:prstGeom prst="rect">
            <a:avLst/>
          </a:prstGeom>
        </p:spPr>
      </p:pic>
      <p:pic>
        <p:nvPicPr>
          <p:cNvPr id="6" name="图片 5"/>
          <p:cNvPicPr>
            <a:picLocks noChangeAspect="1"/>
          </p:cNvPicPr>
          <p:nvPr/>
        </p:nvPicPr>
        <p:blipFill rotWithShape="1">
          <a:blip r:embed="rId4"/>
          <a:srcRect r="35397"/>
          <a:stretch/>
        </p:blipFill>
        <p:spPr>
          <a:xfrm>
            <a:off x="5828389" y="1616728"/>
            <a:ext cx="5594305" cy="3930183"/>
          </a:xfrm>
          <a:prstGeom prst="rect">
            <a:avLst/>
          </a:prstGeom>
        </p:spPr>
      </p:pic>
    </p:spTree>
    <p:extLst>
      <p:ext uri="{BB962C8B-B14F-4D97-AF65-F5344CB8AC3E}">
        <p14:creationId xmlns:p14="http://schemas.microsoft.com/office/powerpoint/2010/main" val="178064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第二步：</a:t>
            </a:r>
            <a:r>
              <a:rPr lang="en-US" altLang="zh-CN" dirty="0" err="1" smtClean="0"/>
              <a:t>Pubmed</a:t>
            </a:r>
            <a:r>
              <a:rPr lang="zh-CN" altLang="en-US" dirty="0" smtClean="0"/>
              <a:t>搜索到</a:t>
            </a:r>
            <a:r>
              <a:rPr lang="en-US" altLang="zh-CN" dirty="0" smtClean="0"/>
              <a:t>7098</a:t>
            </a:r>
            <a:r>
              <a:rPr lang="zh-CN" altLang="en-US" dirty="0" smtClean="0"/>
              <a:t>条记录</a:t>
            </a:r>
            <a:endParaRPr lang="zh-CN" altLang="en-US" dirty="0"/>
          </a:p>
        </p:txBody>
      </p:sp>
      <p:pic>
        <p:nvPicPr>
          <p:cNvPr id="4" name="图片 3"/>
          <p:cNvPicPr>
            <a:picLocks noChangeAspect="1"/>
          </p:cNvPicPr>
          <p:nvPr/>
        </p:nvPicPr>
        <p:blipFill>
          <a:blip r:embed="rId2"/>
          <a:stretch>
            <a:fillRect/>
          </a:stretch>
        </p:blipFill>
        <p:spPr>
          <a:xfrm>
            <a:off x="1251697" y="1545188"/>
            <a:ext cx="9688606" cy="3709814"/>
          </a:xfrm>
          <a:prstGeom prst="rect">
            <a:avLst/>
          </a:prstGeom>
        </p:spPr>
      </p:pic>
      <p:sp>
        <p:nvSpPr>
          <p:cNvPr id="5" name="矩形 4"/>
          <p:cNvSpPr/>
          <p:nvPr/>
        </p:nvSpPr>
        <p:spPr>
          <a:xfrm>
            <a:off x="838200" y="5779438"/>
            <a:ext cx="10903323" cy="830997"/>
          </a:xfrm>
          <a:prstGeom prst="rect">
            <a:avLst/>
          </a:prstGeom>
        </p:spPr>
        <p:txBody>
          <a:bodyPr wrap="square">
            <a:spAutoFit/>
          </a:bodyPr>
          <a:lstStyle/>
          <a:p>
            <a:r>
              <a:rPr lang="en-US" altLang="zh-CN" sz="1600" dirty="0"/>
              <a:t>("Gastrointestinal Microbiome"[</a:t>
            </a:r>
            <a:r>
              <a:rPr lang="en-US" altLang="zh-CN" sz="1600" dirty="0" err="1"/>
              <a:t>MeSH</a:t>
            </a:r>
            <a:r>
              <a:rPr lang="en-US" altLang="zh-CN" sz="1600" dirty="0"/>
              <a:t> Terms] OR "gut microbiome" OR "intestinal microbiota" OR "gut flora")  AND ("Mental Disorders"[</a:t>
            </a:r>
            <a:r>
              <a:rPr lang="en-US" altLang="zh-CN" sz="1600" dirty="0" err="1"/>
              <a:t>MeSH</a:t>
            </a:r>
            <a:r>
              <a:rPr lang="en-US" altLang="zh-CN" sz="1600" dirty="0"/>
              <a:t> Terms] OR "psychiatric disorders" OR "neurological disorders" OR "neuropsychiatric disorders"  OR depression OR anxiety OR schizophrenia OR autism OR Parkinson's OR Alzheimer's) NOT review[</a:t>
            </a:r>
            <a:r>
              <a:rPr lang="en-US" altLang="zh-CN" sz="1600" dirty="0" err="1"/>
              <a:t>pt</a:t>
            </a:r>
            <a:r>
              <a:rPr lang="en-US" altLang="zh-CN" sz="1600" dirty="0"/>
              <a:t>]</a:t>
            </a:r>
          </a:p>
        </p:txBody>
      </p:sp>
    </p:spTree>
    <p:extLst>
      <p:ext uri="{BB962C8B-B14F-4D97-AF65-F5344CB8AC3E}">
        <p14:creationId xmlns:p14="http://schemas.microsoft.com/office/powerpoint/2010/main" val="425614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第三步：下载文献</a:t>
            </a:r>
            <a:endParaRPr lang="zh-CN" altLang="en-US" dirty="0"/>
          </a:p>
        </p:txBody>
      </p:sp>
      <p:sp>
        <p:nvSpPr>
          <p:cNvPr id="3" name="内容占位符 2"/>
          <p:cNvSpPr>
            <a:spLocks noGrp="1"/>
          </p:cNvSpPr>
          <p:nvPr>
            <p:ph idx="1"/>
          </p:nvPr>
        </p:nvSpPr>
        <p:spPr/>
        <p:txBody>
          <a:bodyPr/>
          <a:lstStyle/>
          <a:p>
            <a:r>
              <a:rPr lang="zh-CN" altLang="en-US" dirty="0" smtClean="0"/>
              <a:t>文章全文可从</a:t>
            </a:r>
            <a:r>
              <a:rPr lang="en-US" altLang="zh-CN" dirty="0" err="1" smtClean="0"/>
              <a:t>pubmed</a:t>
            </a:r>
            <a:r>
              <a:rPr lang="zh-CN" altLang="en-US" dirty="0" smtClean="0"/>
              <a:t>的</a:t>
            </a:r>
            <a:r>
              <a:rPr lang="en-US" altLang="zh-CN" dirty="0" err="1" smtClean="0"/>
              <a:t>api</a:t>
            </a:r>
            <a:r>
              <a:rPr lang="zh-CN" altLang="en-US" dirty="0" smtClean="0"/>
              <a:t>下载，过程较为复杂</a:t>
            </a:r>
            <a:endParaRPr lang="en-US" altLang="zh-CN" dirty="0" smtClean="0"/>
          </a:p>
          <a:p>
            <a:r>
              <a:rPr lang="zh-CN" altLang="en-US" dirty="0" smtClean="0"/>
              <a:t>这里先简单从网页下载所有文献的摘要，以评估后续方法的可行性</a:t>
            </a:r>
            <a:endParaRPr lang="zh-CN" altLang="en-US" dirty="0"/>
          </a:p>
        </p:txBody>
      </p:sp>
      <p:pic>
        <p:nvPicPr>
          <p:cNvPr id="4" name="图片 3"/>
          <p:cNvPicPr>
            <a:picLocks noChangeAspect="1"/>
          </p:cNvPicPr>
          <p:nvPr/>
        </p:nvPicPr>
        <p:blipFill>
          <a:blip r:embed="rId2"/>
          <a:stretch>
            <a:fillRect/>
          </a:stretch>
        </p:blipFill>
        <p:spPr>
          <a:xfrm>
            <a:off x="1485900" y="4001294"/>
            <a:ext cx="4721479" cy="2058352"/>
          </a:xfrm>
          <a:prstGeom prst="rect">
            <a:avLst/>
          </a:prstGeom>
        </p:spPr>
      </p:pic>
      <p:sp>
        <p:nvSpPr>
          <p:cNvPr id="5" name="文本框 4"/>
          <p:cNvSpPr txBox="1"/>
          <p:nvPr/>
        </p:nvSpPr>
        <p:spPr>
          <a:xfrm>
            <a:off x="2642346" y="3497025"/>
            <a:ext cx="1782860" cy="369332"/>
          </a:xfrm>
          <a:prstGeom prst="rect">
            <a:avLst/>
          </a:prstGeom>
          <a:noFill/>
        </p:spPr>
        <p:txBody>
          <a:bodyPr wrap="none" rtlCol="0">
            <a:spAutoFit/>
          </a:bodyPr>
          <a:lstStyle/>
          <a:p>
            <a:r>
              <a:rPr lang="zh-CN" altLang="en-US" dirty="0" smtClean="0"/>
              <a:t>文件大小为</a:t>
            </a:r>
            <a:r>
              <a:rPr lang="en-US" altLang="zh-CN" dirty="0"/>
              <a:t>20M</a:t>
            </a:r>
            <a:endParaRPr lang="zh-CN" altLang="en-US" dirty="0"/>
          </a:p>
        </p:txBody>
      </p:sp>
      <p:pic>
        <p:nvPicPr>
          <p:cNvPr id="6" name="图片 5"/>
          <p:cNvPicPr>
            <a:picLocks noChangeAspect="1"/>
          </p:cNvPicPr>
          <p:nvPr/>
        </p:nvPicPr>
        <p:blipFill>
          <a:blip r:embed="rId3"/>
          <a:stretch>
            <a:fillRect/>
          </a:stretch>
        </p:blipFill>
        <p:spPr>
          <a:xfrm>
            <a:off x="7359219" y="3252590"/>
            <a:ext cx="3488200" cy="3555759"/>
          </a:xfrm>
          <a:prstGeom prst="rect">
            <a:avLst/>
          </a:prstGeom>
        </p:spPr>
      </p:pic>
      <p:sp>
        <p:nvSpPr>
          <p:cNvPr id="7" name="文本框 6"/>
          <p:cNvSpPr txBox="1"/>
          <p:nvPr/>
        </p:nvSpPr>
        <p:spPr>
          <a:xfrm>
            <a:off x="8254252" y="2815790"/>
            <a:ext cx="1569660" cy="369332"/>
          </a:xfrm>
          <a:prstGeom prst="rect">
            <a:avLst/>
          </a:prstGeom>
          <a:noFill/>
        </p:spPr>
        <p:txBody>
          <a:bodyPr wrap="none" rtlCol="0">
            <a:spAutoFit/>
          </a:bodyPr>
          <a:lstStyle/>
          <a:p>
            <a:r>
              <a:rPr lang="zh-CN" altLang="en-US" dirty="0" smtClean="0"/>
              <a:t>文章摘要格式</a:t>
            </a:r>
            <a:endParaRPr lang="zh-CN" altLang="en-US" dirty="0"/>
          </a:p>
        </p:txBody>
      </p:sp>
    </p:spTree>
    <p:extLst>
      <p:ext uri="{BB962C8B-B14F-4D97-AF65-F5344CB8AC3E}">
        <p14:creationId xmlns:p14="http://schemas.microsoft.com/office/powerpoint/2010/main" val="249221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lgn="ctr"/>
            <a:r>
              <a:rPr lang="zh-CN" altLang="zh-CN" dirty="0"/>
              <a:t>知识内容</a:t>
            </a:r>
            <a:r>
              <a:rPr lang="zh-CN" altLang="zh-CN" dirty="0" smtClean="0"/>
              <a:t>范围</a:t>
            </a:r>
            <a:endParaRPr lang="zh-CN" altLang="en-US" dirty="0"/>
          </a:p>
        </p:txBody>
      </p:sp>
      <p:pic>
        <p:nvPicPr>
          <p:cNvPr id="4" name="图片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07975" y="1515876"/>
            <a:ext cx="5782236" cy="5094676"/>
          </a:xfrm>
          <a:prstGeom prst="rect">
            <a:avLst/>
          </a:prstGeom>
        </p:spPr>
      </p:pic>
    </p:spTree>
    <p:extLst>
      <p:ext uri="{BB962C8B-B14F-4D97-AF65-F5344CB8AC3E}">
        <p14:creationId xmlns:p14="http://schemas.microsoft.com/office/powerpoint/2010/main" val="65690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知识内容</a:t>
            </a:r>
            <a:r>
              <a:rPr lang="zh-CN" altLang="zh-CN" dirty="0" smtClean="0"/>
              <a:t>范围</a:t>
            </a:r>
            <a:r>
              <a:rPr lang="zh-CN" altLang="en-US" dirty="0" smtClean="0"/>
              <a:t>描述</a:t>
            </a:r>
            <a:endParaRPr lang="zh-CN" altLang="en-US" dirty="0"/>
          </a:p>
        </p:txBody>
      </p:sp>
      <p:sp>
        <p:nvSpPr>
          <p:cNvPr id="3" name="内容占位符 2"/>
          <p:cNvSpPr>
            <a:spLocks noGrp="1"/>
          </p:cNvSpPr>
          <p:nvPr>
            <p:ph idx="1"/>
          </p:nvPr>
        </p:nvSpPr>
        <p:spPr/>
        <p:txBody>
          <a:bodyPr>
            <a:noAutofit/>
          </a:bodyPr>
          <a:lstStyle/>
          <a:p>
            <a:r>
              <a:rPr lang="zh-CN" altLang="zh-CN" sz="1600" dirty="0"/>
              <a:t>菌群分类信息（</a:t>
            </a:r>
            <a:r>
              <a:rPr lang="en-US" altLang="zh-CN" sz="1600" dirty="0"/>
              <a:t>Taxonomy/ Microbe</a:t>
            </a:r>
            <a:r>
              <a:rPr lang="zh-CN" altLang="zh-CN" sz="1600" dirty="0"/>
              <a:t>）：界、门、纲、目、科、属、种。</a:t>
            </a:r>
          </a:p>
          <a:p>
            <a:r>
              <a:rPr lang="zh-CN" altLang="zh-CN" sz="1600" dirty="0"/>
              <a:t>菌群与宿主疾病的关系（</a:t>
            </a:r>
            <a:r>
              <a:rPr lang="en-US" altLang="zh-CN" sz="1600" dirty="0"/>
              <a:t>Disease/ Disorder Association</a:t>
            </a:r>
            <a:r>
              <a:rPr lang="zh-CN" altLang="zh-CN" sz="1600" dirty="0"/>
              <a:t>）：菌群促进或抑制疾病的发生发展。</a:t>
            </a:r>
          </a:p>
          <a:p>
            <a:r>
              <a:rPr lang="zh-CN" altLang="zh-CN" sz="1600" dirty="0"/>
              <a:t>菌群与食物的关系</a:t>
            </a:r>
            <a:r>
              <a:rPr lang="en-US" altLang="zh-CN" sz="1600" dirty="0"/>
              <a:t>: </a:t>
            </a:r>
            <a:r>
              <a:rPr lang="zh-CN" altLang="zh-CN" sz="1600" dirty="0"/>
              <a:t>哪些食物可以被哪些菌利用，产生什么代谢物。</a:t>
            </a:r>
          </a:p>
          <a:p>
            <a:r>
              <a:rPr lang="zh-CN" altLang="zh-CN" sz="1600" dirty="0"/>
              <a:t>菌群代谢物（</a:t>
            </a:r>
            <a:r>
              <a:rPr lang="en-US" altLang="zh-CN" sz="1600" dirty="0"/>
              <a:t>Metabolites</a:t>
            </a:r>
            <a:r>
              <a:rPr lang="zh-CN" altLang="zh-CN" sz="1600" dirty="0"/>
              <a:t>）：菌产生某一代谢物。</a:t>
            </a:r>
          </a:p>
          <a:p>
            <a:r>
              <a:rPr lang="zh-CN" altLang="zh-CN" sz="1600" dirty="0"/>
              <a:t>菌群代谢物与疾病的关系：菌群代谢物促进或抑制疾病的发生发展。</a:t>
            </a:r>
          </a:p>
          <a:p>
            <a:r>
              <a:rPr lang="zh-CN" altLang="zh-CN" sz="1600" dirty="0"/>
              <a:t>菌群代谢物与宿主基因的关系：哪些宿主相关基因可以被某个菌的某个代谢物调控。</a:t>
            </a:r>
          </a:p>
          <a:p>
            <a:r>
              <a:rPr lang="zh-CN" altLang="zh-CN" sz="1600" dirty="0"/>
              <a:t>菌群与宿主基因的关系：哪些宿主相关基因可以被某个菌调控。</a:t>
            </a:r>
          </a:p>
          <a:p>
            <a:r>
              <a:rPr lang="zh-CN" altLang="zh-CN" sz="1600" dirty="0"/>
              <a:t>菌群与免疫的关系（</a:t>
            </a:r>
            <a:r>
              <a:rPr lang="en-US" altLang="zh-CN" sz="1600" dirty="0"/>
              <a:t>Immune Association</a:t>
            </a:r>
            <a:r>
              <a:rPr lang="zh-CN" altLang="zh-CN" sz="1600" dirty="0"/>
              <a:t>）：哪些菌可以使宿主产生免疫反应。</a:t>
            </a:r>
          </a:p>
          <a:p>
            <a:r>
              <a:rPr lang="zh-CN" altLang="zh-CN" sz="1600" dirty="0"/>
              <a:t>菌群代谢物与免疫的关系：哪些菌群代谢物可以使宿主产生免疫反应。</a:t>
            </a:r>
          </a:p>
          <a:p>
            <a:r>
              <a:rPr lang="zh-CN" altLang="zh-CN" sz="1600" dirty="0"/>
              <a:t>药物与菌群相互作用（</a:t>
            </a:r>
            <a:r>
              <a:rPr lang="en-US" altLang="zh-CN" sz="1600" dirty="0"/>
              <a:t>Drug-Microbiome Interaction</a:t>
            </a:r>
            <a:r>
              <a:rPr lang="zh-CN" altLang="zh-CN" sz="1600" dirty="0"/>
              <a:t>）：哪些药物可以被哪些菌活化、灭火、转化、靶向调节、外泌酶解</a:t>
            </a:r>
          </a:p>
          <a:p>
            <a:r>
              <a:rPr lang="zh-CN" altLang="zh-CN" sz="1600" dirty="0"/>
              <a:t>菌群生态网络（</a:t>
            </a:r>
            <a:r>
              <a:rPr lang="en-US" altLang="zh-CN" sz="1600" dirty="0"/>
              <a:t>Microbial Interaction Network</a:t>
            </a:r>
            <a:r>
              <a:rPr lang="zh-CN" altLang="zh-CN" sz="1600" dirty="0"/>
              <a:t>）：物种间相互作用（如共生、竞争、拮抗、代谢依赖）</a:t>
            </a:r>
          </a:p>
          <a:p>
            <a:r>
              <a:rPr lang="zh-CN" altLang="zh-CN" sz="1600" dirty="0"/>
              <a:t>菌群数据集与文献（</a:t>
            </a:r>
            <a:r>
              <a:rPr lang="en-US" altLang="zh-CN" sz="1600" dirty="0"/>
              <a:t>Omics Dataset + Publications</a:t>
            </a:r>
            <a:r>
              <a:rPr lang="zh-CN" altLang="zh-CN" sz="1600" dirty="0"/>
              <a:t>）：数据支持，在不同的表型中，菌的丰度比较</a:t>
            </a:r>
          </a:p>
          <a:p>
            <a:endParaRPr lang="zh-CN" altLang="en-US" sz="1600" dirty="0"/>
          </a:p>
        </p:txBody>
      </p:sp>
    </p:spTree>
    <p:extLst>
      <p:ext uri="{BB962C8B-B14F-4D97-AF65-F5344CB8AC3E}">
        <p14:creationId xmlns:p14="http://schemas.microsoft.com/office/powerpoint/2010/main" val="168418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第一步：构建命名实体识别训练数据集</a:t>
            </a:r>
            <a:endParaRPr lang="zh-CN" altLang="en-US" dirty="0"/>
          </a:p>
        </p:txBody>
      </p:sp>
      <p:sp>
        <p:nvSpPr>
          <p:cNvPr id="3" name="内容占位符 2"/>
          <p:cNvSpPr>
            <a:spLocks noGrp="1"/>
          </p:cNvSpPr>
          <p:nvPr>
            <p:ph idx="1"/>
          </p:nvPr>
        </p:nvSpPr>
        <p:spPr/>
        <p:txBody>
          <a:bodyPr/>
          <a:lstStyle/>
          <a:p>
            <a:r>
              <a:rPr lang="zh-CN" altLang="en-US" dirty="0" smtClean="0"/>
              <a:t>下载存在的</a:t>
            </a:r>
            <a:r>
              <a:rPr lang="zh-CN" altLang="en-US" dirty="0"/>
              <a:t>命名实体识别</a:t>
            </a:r>
            <a:r>
              <a:rPr lang="zh-CN" altLang="en-US" dirty="0" smtClean="0"/>
              <a:t>数据集，例如</a:t>
            </a:r>
            <a:r>
              <a:rPr lang="zh-CN" altLang="en-US" dirty="0"/>
              <a:t>医学实体识别</a:t>
            </a:r>
            <a:r>
              <a:rPr lang="zh-CN" altLang="en-US" dirty="0" smtClean="0"/>
              <a:t>数据集</a:t>
            </a:r>
          </a:p>
          <a:p>
            <a:pPr marL="0" indent="0">
              <a:buNone/>
            </a:pPr>
            <a:r>
              <a:rPr lang="zh-CN" altLang="en-US" sz="2000" dirty="0" smtClean="0"/>
              <a:t>（</a:t>
            </a:r>
            <a:r>
              <a:rPr lang="en-US" altLang="zh-CN" sz="2000" dirty="0" smtClean="0">
                <a:hlinkClick r:id="rId2"/>
              </a:rPr>
              <a:t>https://huggingface.co/datasets/ktgiahieu/maccrobat2018_2020</a:t>
            </a:r>
            <a:r>
              <a:rPr lang="zh-CN" altLang="en-US" sz="2000" dirty="0" smtClean="0"/>
              <a:t>）</a:t>
            </a:r>
            <a:endParaRPr lang="en-US" altLang="zh-CN" sz="2000" dirty="0" smtClean="0"/>
          </a:p>
          <a:p>
            <a:r>
              <a:rPr lang="zh-CN" altLang="en-US" dirty="0" smtClean="0"/>
              <a:t>人工手动标注数据集</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011854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数据格式设计</a:t>
            </a:r>
          </a:p>
        </p:txBody>
      </p:sp>
      <p:sp>
        <p:nvSpPr>
          <p:cNvPr id="3" name="内容占位符 2"/>
          <p:cNvSpPr>
            <a:spLocks noGrp="1"/>
          </p:cNvSpPr>
          <p:nvPr>
            <p:ph idx="1"/>
          </p:nvPr>
        </p:nvSpPr>
        <p:spPr/>
        <p:txBody>
          <a:bodyPr>
            <a:noAutofit/>
          </a:bodyPr>
          <a:lstStyle/>
          <a:p>
            <a:r>
              <a:rPr lang="en-US" altLang="zh-CN" sz="1400" dirty="0"/>
              <a:t>{</a:t>
            </a:r>
          </a:p>
          <a:p>
            <a:r>
              <a:rPr lang="en-US" altLang="zh-CN" sz="1400" dirty="0"/>
              <a:t>  "tokens": ["Autism", "spectrum", "disorder", "(", "ASD", ")"],</a:t>
            </a:r>
          </a:p>
          <a:p>
            <a:r>
              <a:rPr lang="en-US" altLang="zh-CN" sz="1400"/>
              <a:t>  </a:t>
            </a:r>
            <a:r>
              <a:rPr lang="en-US" altLang="zh-CN" sz="1400" smtClean="0"/>
              <a:t>"labels": </a:t>
            </a:r>
            <a:r>
              <a:rPr lang="en-US" altLang="zh-CN" sz="1400" dirty="0"/>
              <a:t>["B-DISEASE", "I-DISEASE", "I-DISEASE", "O", "B-ABBR", "O"],</a:t>
            </a:r>
          </a:p>
          <a:p>
            <a:r>
              <a:rPr lang="en-US" altLang="zh-CN" sz="1400" dirty="0" smtClean="0"/>
              <a:t>  "</a:t>
            </a:r>
            <a:r>
              <a:rPr lang="en-US" altLang="zh-CN" sz="1400" dirty="0"/>
              <a:t>relations": [</a:t>
            </a:r>
          </a:p>
          <a:p>
            <a:r>
              <a:rPr lang="en-US" altLang="zh-CN" sz="1400" dirty="0"/>
              <a:t>    {"head": 0, "tail": 1, "type": "Abbreviation"}</a:t>
            </a:r>
          </a:p>
          <a:p>
            <a:r>
              <a:rPr lang="en-US" altLang="zh-CN" sz="1400" dirty="0"/>
              <a:t>  ]</a:t>
            </a:r>
          </a:p>
          <a:p>
            <a:r>
              <a:rPr lang="en-US" altLang="zh-CN" sz="1400" dirty="0"/>
              <a:t>}</a:t>
            </a:r>
            <a:endParaRPr lang="zh-CN" altLang="en-US" sz="1400" dirty="0"/>
          </a:p>
        </p:txBody>
      </p:sp>
    </p:spTree>
    <p:extLst>
      <p:ext uri="{BB962C8B-B14F-4D97-AF65-F5344CB8AC3E}">
        <p14:creationId xmlns:p14="http://schemas.microsoft.com/office/powerpoint/2010/main" val="252847462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34246</TotalTime>
  <Words>808</Words>
  <Application>Microsoft Office PowerPoint</Application>
  <PresentationFormat>宽屏</PresentationFormat>
  <Paragraphs>52</Paragraphs>
  <Slides>13</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13</vt:i4>
      </vt:variant>
    </vt:vector>
  </HeadingPairs>
  <TitlesOfParts>
    <vt:vector size="17" baseType="lpstr">
      <vt:lpstr>等线</vt:lpstr>
      <vt:lpstr>等线 Light</vt:lpstr>
      <vt:lpstr>Arial</vt:lpstr>
      <vt:lpstr>Office 主题​​</vt:lpstr>
      <vt:lpstr>菌群知识库</vt:lpstr>
      <vt:lpstr>文献搜索</vt:lpstr>
      <vt:lpstr>第一步：根据关键词搜索医学医学主题词</vt:lpstr>
      <vt:lpstr>第二步：Pubmed搜索到7098条记录</vt:lpstr>
      <vt:lpstr>第三步：下载文献</vt:lpstr>
      <vt:lpstr>知识内容范围</vt:lpstr>
      <vt:lpstr>知识内容范围描述</vt:lpstr>
      <vt:lpstr>第一步：构建命名实体识别训练数据集</vt:lpstr>
      <vt:lpstr>数据格式设计</vt:lpstr>
      <vt:lpstr>第二步：实体关系标注</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菌群知识库</dc:title>
  <dc:creator>阳 王</dc:creator>
  <cp:lastModifiedBy>surface</cp:lastModifiedBy>
  <cp:revision>145</cp:revision>
  <dcterms:created xsi:type="dcterms:W3CDTF">2025-07-28T07:59:04Z</dcterms:created>
  <dcterms:modified xsi:type="dcterms:W3CDTF">2025-08-25T00:28:33Z</dcterms:modified>
</cp:coreProperties>
</file>